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60" r:id="rId6"/>
    <p:sldId id="270" r:id="rId7"/>
    <p:sldId id="272" r:id="rId8"/>
    <p:sldId id="261" r:id="rId9"/>
    <p:sldId id="263" r:id="rId10"/>
    <p:sldId id="271" r:id="rId11"/>
    <p:sldId id="264" r:id="rId12"/>
    <p:sldId id="273" r:id="rId13"/>
    <p:sldId id="265" r:id="rId14"/>
    <p:sldId id="274" r:id="rId15"/>
    <p:sldId id="266" r:id="rId16"/>
    <p:sldId id="275" r:id="rId17"/>
    <p:sldId id="267" r:id="rId18"/>
    <p:sldId id="276" r:id="rId19"/>
    <p:sldId id="259" r:id="rId20"/>
    <p:sldId id="268" r:id="rId21"/>
    <p:sldId id="269" r:id="rId22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8"/>
  </p:normalViewPr>
  <p:slideViewPr>
    <p:cSldViewPr snapToGrid="0">
      <p:cViewPr varScale="1">
        <p:scale>
          <a:sx n="125" d="100"/>
          <a:sy n="125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C75F8-C34E-764C-BBFC-09312F2E3890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FD7C8-6464-464E-A84E-9FF28B67E53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079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2FD7C8-6464-464E-A84E-9FF28B67E530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98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6A5A-6B0B-814C-A029-0AC300B60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ACF90-F963-AA6D-5299-E716DAC42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28F2-BB9B-4F4F-D0AA-CBBD56EA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AF38E-B3D5-9529-BD13-D0302CD7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6E104-13C1-6B3A-4568-CCE32034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9073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67CA-2FBF-2D44-4418-C51384AC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36C2F-A5A7-CA2B-EE64-3099AD0E2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FB2A1-3B56-9ED5-711A-E66847E8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10058-FE49-43C8-6BAB-1E927C47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4DB3-2E35-7334-B341-B9F0F7BE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248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0632E-72C9-8F44-9EF8-9C42A79D6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339B8-DD55-9976-E5C0-31FC55038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AA750-5C01-B5A5-9B6C-05DCED85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03C5-9C48-FC15-33FB-ECCAC23C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841B4-D201-C46B-0CEF-A16DDFD5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42045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71BA-CC39-C90E-323B-8DE08AFB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E353B-A06B-3357-29BC-C55598A00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DDDC4-EAF4-B394-A381-A82A64E9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93CD-D944-F7C5-3DFD-EEC294F4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86EFB-A009-9E58-E052-9AE8D0A9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6540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2F79-55B9-FDB1-1719-C8C7A893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A4652-91F1-76F2-E7D4-8263ED814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09CB-19A1-5A12-1F75-A7A5D8CC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ADA15-E0F1-2BE2-0971-7E0FF45F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7199B-7A6B-9F28-1148-64B22BB0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751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4B2B-885D-614A-A6E1-42F53EB74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C7A0-65B3-6541-564A-09A9A0B6E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F82CD-9F55-C951-F233-DC39205E6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24737-5208-A558-B191-439D23F3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6FE5A-1810-EDF1-6E65-EA9E7409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266EE-91C0-B8DE-419B-050377CC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747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8515-DD7B-D4A6-CAA6-63CAF9BA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22EDE-CD30-FD0D-01EF-778EF0E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10CDC-3688-9D72-8B90-7EFFD20B2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7FD4B-1220-B19B-2EE7-9D26A09A8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9579E-6903-2480-8DC9-E600949B6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AE06BA-4483-8E08-8329-2C6C1991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CC7DD-740F-9D6C-15F9-A00A23F3B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D8F79-90A2-5013-3CC5-AF820417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296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8D30-2DFD-E93B-A40E-788FD1B6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62F16-33AC-4A4E-40D1-2FBFF96C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B1822-2D10-BDBB-0D46-60FDC8EA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D41C4-66CB-2B42-C4B0-4DE1BA67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247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98931-04BF-EE0A-45AD-1B4FBAAE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E7868-9E0B-BB41-236C-AEA096CB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4151C-4861-72CA-1CEA-7327F7FF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954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1441-8235-35F7-D209-C6451175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23EC6-96B9-FFF7-CE83-5557E9D38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06AD-B61D-3F62-99E8-1CF8572A0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45D62-4CB6-87E4-EA1F-259692E32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0C160-528E-6CBB-CC76-EA608035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49CA5-A9F1-F789-DFD1-78D996A7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951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A853-0A07-C8ED-8F71-04E3863A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97A33-C038-B652-9C3A-90E3B7668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8B4E-9970-A0C1-8484-9A452B75B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9255D-1EF7-9D59-2693-73E828E8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F12F8-E236-E317-2DC0-D5F1A4C5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822AF-906A-6C5D-BD5F-DA22899D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681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5079B-E555-5F01-49AB-8053F89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775EE-8E3D-B7FD-C687-B1CF7B652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D9B7-39A8-DA1A-755E-40EB73B61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D2DD19-2F53-B446-AD6F-55C0C88960E8}" type="datetimeFigureOut">
              <a:rPr lang="hr-HR" smtClean="0"/>
              <a:t>22.05.2025.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08F8-0484-C2F1-B61C-8FA262BD7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05098-5BF7-E562-959F-282531FE1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9DCE23-A44A-5C42-9030-A2E8C608CE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4382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cholar.harvard.edu/binxuw/classes/machine-learning-scratch/materials/foundation-diffusion-generative-mode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B6078-6994-996B-C10C-F0BE6B69A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hr-HR" sz="4800" dirty="0">
                <a:solidFill>
                  <a:srgbClr val="FFFFFF"/>
                </a:solidFill>
                <a:latin typeface="Helvetica" pitchFamily="2" charset="0"/>
              </a:rPr>
              <a:t>Generativno modeliranje u računalnom vidu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C5708-EC01-14F3-A5D9-3676D0409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hr-HR" dirty="0"/>
              <a:t>Dominik Barukčić</a:t>
            </a:r>
          </a:p>
          <a:p>
            <a:pPr algn="l"/>
            <a:r>
              <a:rPr lang="hr-HR" dirty="0"/>
              <a:t>Mentor: prof. dr. sc. Tomislav Hrkać</a:t>
            </a:r>
          </a:p>
          <a:p>
            <a:pPr algn="l"/>
            <a:r>
              <a:rPr lang="hr-HR" dirty="0"/>
              <a:t>FER, Sveučilište u Zagrebu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91311-B623-970F-DEC4-5717E3F6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r-HR" dirty="0"/>
              <a:t>Zagreb, 22. svibanj 2025.</a:t>
            </a:r>
          </a:p>
        </p:txBody>
      </p:sp>
    </p:spTree>
    <p:extLst>
      <p:ext uri="{BB962C8B-B14F-4D97-AF65-F5344CB8AC3E}">
        <p14:creationId xmlns:p14="http://schemas.microsoft.com/office/powerpoint/2010/main" val="278582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E2B77-4C9B-015C-E58B-58114A0AE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3E7EE-C177-4ABA-FD42-5E36079E6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11542-650A-BC1B-D61A-71BC5C39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4DB692-7925-2781-7E86-340842656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33756C-DDA0-8A26-3D73-E8B247893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D045F-3680-FD44-D2CD-F6E04E2EF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3B0EF-AB0F-FBC5-129B-B049C29F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– Difuzijski modeli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0C631-D8B5-9A24-8490-10CBBB07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24875"/>
            <a:ext cx="9724031" cy="1597433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  <a:hlinkClick r:id="rId2"/>
              </a:rPr>
              <a:t>https://scholar.harvard.edu/binxuw/classes/machine-learning-scratch/materials/foundation-diffusion-generative-models</a:t>
            </a:r>
            <a:endParaRPr lang="hr-HR" sz="2400" dirty="0">
              <a:latin typeface="Helvetica" pitchFamily="2" charset="0"/>
            </a:endParaRPr>
          </a:p>
          <a:p>
            <a:endParaRPr lang="hr-HR" sz="2400" dirty="0">
              <a:latin typeface="Helvetica" pitchFamily="2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165408-EED7-BB0A-6B3E-D9E19201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36" y="2849353"/>
            <a:ext cx="9879324" cy="40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0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BFA2C-AD5F-2512-E539-771BA789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Primjene – Generiranje sintetičkih slika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F5085-9CBF-90DB-87FE-188F7C32A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Velika potreba za </a:t>
            </a:r>
            <a:r>
              <a:rPr lang="hr-HR" sz="2400" b="1" dirty="0">
                <a:latin typeface="Helvetica" pitchFamily="2" charset="0"/>
              </a:rPr>
              <a:t>brojnim</a:t>
            </a:r>
            <a:r>
              <a:rPr lang="hr-HR" sz="2400" dirty="0">
                <a:latin typeface="Helvetica" pitchFamily="2" charset="0"/>
              </a:rPr>
              <a:t> i </a:t>
            </a:r>
            <a:r>
              <a:rPr lang="hr-HR" sz="2400" b="1" dirty="0">
                <a:latin typeface="Helvetica" pitchFamily="2" charset="0"/>
              </a:rPr>
              <a:t>kvalitetnim</a:t>
            </a:r>
            <a:r>
              <a:rPr lang="hr-HR" sz="2400" dirty="0">
                <a:latin typeface="Helvetica" pitchFamily="2" charset="0"/>
              </a:rPr>
              <a:t> podacima</a:t>
            </a:r>
          </a:p>
          <a:p>
            <a:r>
              <a:rPr lang="hr-HR" sz="2400" dirty="0">
                <a:latin typeface="Helvetica" pitchFamily="2" charset="0"/>
              </a:rPr>
              <a:t>Prikupljanje je </a:t>
            </a:r>
            <a:r>
              <a:rPr lang="hr-HR" sz="2400" b="1" dirty="0">
                <a:latin typeface="Helvetica" pitchFamily="2" charset="0"/>
              </a:rPr>
              <a:t>skupo</a:t>
            </a:r>
            <a:r>
              <a:rPr lang="hr-HR" sz="2400" dirty="0">
                <a:latin typeface="Helvetica" pitchFamily="2" charset="0"/>
              </a:rPr>
              <a:t>, </a:t>
            </a:r>
            <a:r>
              <a:rPr lang="hr-HR" sz="2400" b="1" dirty="0">
                <a:latin typeface="Helvetica" pitchFamily="2" charset="0"/>
              </a:rPr>
              <a:t>sporo</a:t>
            </a:r>
            <a:r>
              <a:rPr lang="hr-HR" sz="2400" dirty="0">
                <a:latin typeface="Helvetica" pitchFamily="2" charset="0"/>
              </a:rPr>
              <a:t> i zakonski </a:t>
            </a:r>
            <a:r>
              <a:rPr lang="hr-HR" sz="2400" b="1" dirty="0">
                <a:latin typeface="Helvetica" pitchFamily="2" charset="0"/>
              </a:rPr>
              <a:t>ograničeno</a:t>
            </a:r>
            <a:r>
              <a:rPr lang="hr-HR" sz="2400" dirty="0">
                <a:latin typeface="Helvetica" pitchFamily="2" charset="0"/>
              </a:rPr>
              <a:t> (GDPR)</a:t>
            </a:r>
          </a:p>
          <a:p>
            <a:r>
              <a:rPr lang="hr-HR" sz="2400" dirty="0">
                <a:latin typeface="Helvetica" pitchFamily="2" charset="0"/>
              </a:rPr>
              <a:t>Kompozitne slike (pozadina + objekti) i potpuno virtualne slike</a:t>
            </a:r>
          </a:p>
          <a:p>
            <a:r>
              <a:rPr lang="hr-HR" sz="2400" dirty="0">
                <a:latin typeface="Helvetica" pitchFamily="2" charset="0"/>
              </a:rPr>
              <a:t>Prednosti: automatizirano označavanje, skalabilnost, sigurnost</a:t>
            </a:r>
          </a:p>
          <a:p>
            <a:r>
              <a:rPr lang="hr-HR" sz="2400" dirty="0">
                <a:latin typeface="Helvetica" pitchFamily="2" charset="0"/>
              </a:rPr>
              <a:t>Mane: slabija kvaliteta, zahtjevni resursi, nema opće metrike za kvalitetu</a:t>
            </a:r>
          </a:p>
        </p:txBody>
      </p:sp>
    </p:spTree>
    <p:extLst>
      <p:ext uri="{BB962C8B-B14F-4D97-AF65-F5344CB8AC3E}">
        <p14:creationId xmlns:p14="http://schemas.microsoft.com/office/powerpoint/2010/main" val="328466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A9E05-3E4E-D53F-564C-685ADC3F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52684C-9257-8CBD-BA39-067C9107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2DB62A-716A-0AAD-6A3A-5233611F8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F20DB2-D1DD-9E17-DE25-EB162EF0F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8E062-F149-62D2-F0DA-39D1FE68D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8FD9E-677B-B634-0382-EA30CC5C3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70C74-7454-352C-A076-BD0A21FA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>
                <a:solidFill>
                  <a:srgbClr val="FFFFFF"/>
                </a:solidFill>
                <a:latin typeface="Helvetica" pitchFamily="2" charset="0"/>
              </a:rPr>
              <a:t>Eksperiment</a:t>
            </a:r>
            <a:endParaRPr lang="hr-HR" sz="40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D0D2-129F-18AD-D2CD-77A8AB7E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77481"/>
            <a:ext cx="9724031" cy="1597434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SyleGAN3 (NVIDIA) treniran na FFHQ (1024 x 1024)</a:t>
            </a:r>
          </a:p>
          <a:p>
            <a:r>
              <a:rPr lang="hr-HR" sz="2400" b="1" dirty="0">
                <a:latin typeface="Helvetica" pitchFamily="2" charset="0"/>
              </a:rPr>
              <a:t>Glatke interpolacije </a:t>
            </a:r>
            <a:r>
              <a:rPr lang="hr-HR" sz="2400" dirty="0">
                <a:latin typeface="Helvetica" pitchFamily="2" charset="0"/>
              </a:rPr>
              <a:t>u latentnom prostoru, </a:t>
            </a:r>
            <a:r>
              <a:rPr lang="hr-HR" sz="2400" b="1" dirty="0">
                <a:latin typeface="Helvetica" pitchFamily="2" charset="0"/>
              </a:rPr>
              <a:t>nema </a:t>
            </a:r>
            <a:r>
              <a:rPr lang="hr-HR" sz="2400" b="1" dirty="0" err="1">
                <a:latin typeface="Helvetica" pitchFamily="2" charset="0"/>
              </a:rPr>
              <a:t>aliasinga</a:t>
            </a:r>
            <a:endParaRPr lang="hr-HR" sz="2400" b="1" dirty="0">
              <a:latin typeface="Helvetica" pitchFamily="2" charset="0"/>
            </a:endParaRPr>
          </a:p>
          <a:p>
            <a:r>
              <a:rPr lang="hr-HR" sz="2400" dirty="0">
                <a:latin typeface="Helvetica" pitchFamily="2" charset="0"/>
              </a:rPr>
              <a:t>Rezultat: visokokvalitetna jednostavna slika lica koje ne postoji</a:t>
            </a:r>
          </a:p>
        </p:txBody>
      </p:sp>
      <p:pic>
        <p:nvPicPr>
          <p:cNvPr id="5" name="Picture 4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0B905814-3CBA-DBE8-7FB7-72047FB91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46" y="3782748"/>
            <a:ext cx="2600036" cy="26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A5BD18-FCD6-FBCB-E64B-05B47D44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9D2324-FF7F-CE2F-0F71-7C3B8CD2E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69F0C-9387-5B77-2121-96E3870D2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45524-19DB-F064-C83D-C2563549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D0C06F-5A24-A0CF-4F7F-D1C7B510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6D687-E20F-62E3-4DB6-374D02A25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22BB8-153D-C48B-0527-F56026DA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Primjene – Povećanje rezolucije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E9EA4-5F48-7809-98BE-6E1CA0A2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Cilj: iz </a:t>
            </a:r>
            <a:r>
              <a:rPr lang="hr-HR" sz="2400" b="1" dirty="0">
                <a:latin typeface="Helvetica" pitchFamily="2" charset="0"/>
              </a:rPr>
              <a:t>niske</a:t>
            </a:r>
            <a:r>
              <a:rPr lang="hr-HR" sz="2400" dirty="0">
                <a:latin typeface="Helvetica" pitchFamily="2" charset="0"/>
              </a:rPr>
              <a:t> razlučivosti generirati sliku </a:t>
            </a:r>
            <a:r>
              <a:rPr lang="hr-HR" sz="2400" b="1" dirty="0">
                <a:latin typeface="Helvetica" pitchFamily="2" charset="0"/>
              </a:rPr>
              <a:t>visoke</a:t>
            </a:r>
            <a:r>
              <a:rPr lang="hr-HR" sz="2400" dirty="0">
                <a:latin typeface="Helvetica" pitchFamily="2" charset="0"/>
              </a:rPr>
              <a:t> kvalitete</a:t>
            </a:r>
          </a:p>
          <a:p>
            <a:r>
              <a:rPr lang="hr-HR" sz="2400" dirty="0">
                <a:latin typeface="Helvetica" pitchFamily="2" charset="0"/>
              </a:rPr>
              <a:t>Nadopuna izgubljenih detalja</a:t>
            </a:r>
          </a:p>
          <a:p>
            <a:r>
              <a:rPr lang="hr-HR" sz="2400" dirty="0">
                <a:latin typeface="Helvetica" pitchFamily="2" charset="0"/>
              </a:rPr>
              <a:t>Istaknuti modeli: SRGAN, ESRGAN, </a:t>
            </a:r>
            <a:r>
              <a:rPr lang="hr-HR" sz="2400" b="1" dirty="0">
                <a:latin typeface="Helvetica" pitchFamily="2" charset="0"/>
              </a:rPr>
              <a:t>Real-ESRGAN</a:t>
            </a:r>
          </a:p>
          <a:p>
            <a:r>
              <a:rPr lang="hr-HR" sz="2400" dirty="0">
                <a:latin typeface="Helvetica" pitchFamily="2" charset="0"/>
              </a:rPr>
              <a:t>Gubitci: </a:t>
            </a:r>
            <a:r>
              <a:rPr lang="hr-HR" sz="2400" dirty="0" err="1">
                <a:latin typeface="Helvetica" pitchFamily="2" charset="0"/>
              </a:rPr>
              <a:t>adversijalni</a:t>
            </a:r>
            <a:r>
              <a:rPr lang="hr-HR" sz="2400" dirty="0">
                <a:latin typeface="Helvetica" pitchFamily="2" charset="0"/>
              </a:rPr>
              <a:t>, </a:t>
            </a:r>
            <a:r>
              <a:rPr lang="hr-HR" sz="2400" dirty="0" err="1">
                <a:latin typeface="Helvetica" pitchFamily="2" charset="0"/>
              </a:rPr>
              <a:t>perceptualni</a:t>
            </a:r>
            <a:r>
              <a:rPr lang="hr-HR" sz="2400" dirty="0">
                <a:latin typeface="Helvetica" pitchFamily="2" charset="0"/>
              </a:rPr>
              <a:t>, sadržajni</a:t>
            </a:r>
          </a:p>
          <a:p>
            <a:r>
              <a:rPr lang="hr-HR" sz="2400" dirty="0">
                <a:latin typeface="Helvetica" pitchFamily="2" charset="0"/>
              </a:rPr>
              <a:t>Evaluacija: PSNR, SSIM</a:t>
            </a:r>
          </a:p>
          <a:p>
            <a:r>
              <a:rPr lang="hr-HR" sz="2400" dirty="0">
                <a:latin typeface="Helvetica" pitchFamily="2" charset="0"/>
              </a:rPr>
              <a:t>Vizualno uvjerljiviji rezultati od klasičnih metoda</a:t>
            </a:r>
          </a:p>
        </p:txBody>
      </p:sp>
    </p:spTree>
    <p:extLst>
      <p:ext uri="{BB962C8B-B14F-4D97-AF65-F5344CB8AC3E}">
        <p14:creationId xmlns:p14="http://schemas.microsoft.com/office/powerpoint/2010/main" val="399308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8A5AB3-E503-DD59-D6C0-F7FC2B56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3AB5EA-E1F0-132B-F0B3-92442F928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3447B-EC9A-5D17-2A76-612BAAC73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C7F0F7-754E-E2DE-D34F-52E92B114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A74886-5778-CF70-5B93-43FC73EFF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BA1EE9-142E-995B-402B-4D11A7AB5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85098-4B19-59BE-0D7C-D7C086C4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Eksperiment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5829-9354-BD06-162A-55B8AE2AB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2172523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Korišten </a:t>
            </a:r>
            <a:r>
              <a:rPr lang="hr-HR" sz="2400" dirty="0" err="1">
                <a:latin typeface="Helvetica" pitchFamily="2" charset="0"/>
              </a:rPr>
              <a:t>pretrenirani</a:t>
            </a:r>
            <a:r>
              <a:rPr lang="hr-HR" sz="2400" dirty="0">
                <a:latin typeface="Helvetica" pitchFamily="2" charset="0"/>
              </a:rPr>
              <a:t> </a:t>
            </a:r>
            <a:r>
              <a:rPr lang="hr-HR" sz="2400" b="1" dirty="0">
                <a:latin typeface="Helvetica" pitchFamily="2" charset="0"/>
              </a:rPr>
              <a:t>Real-ESRGAN</a:t>
            </a:r>
            <a:r>
              <a:rPr lang="hr-HR" sz="2400" dirty="0">
                <a:latin typeface="Helvetica" pitchFamily="2" charset="0"/>
              </a:rPr>
              <a:t> model (x4 plus, CPU)</a:t>
            </a:r>
          </a:p>
          <a:p>
            <a:r>
              <a:rPr lang="hr-HR" sz="2400" dirty="0">
                <a:latin typeface="Helvetica" pitchFamily="2" charset="0"/>
              </a:rPr>
              <a:t>RRDB arhitektura za bolje očuvanje detalja</a:t>
            </a:r>
          </a:p>
          <a:p>
            <a:r>
              <a:rPr lang="hr-HR" sz="2400" dirty="0">
                <a:latin typeface="Helvetica" pitchFamily="2" charset="0"/>
              </a:rPr>
              <a:t>Dobivena slika: oštriji rubovi, znakovi, teksture – vidljivo poboljšanje</a:t>
            </a:r>
          </a:p>
          <a:p>
            <a:r>
              <a:rPr lang="hr-HR" sz="2400" dirty="0">
                <a:latin typeface="Helvetica" pitchFamily="2" charset="0"/>
              </a:rPr>
              <a:t>Uklonjeni kompresijski artefakti, uz manja iskrivljenja u slabim zonama</a:t>
            </a:r>
          </a:p>
        </p:txBody>
      </p:sp>
      <p:pic>
        <p:nvPicPr>
          <p:cNvPr id="5" name="Picture 4" descr="A long shot of a road&#10;&#10;AI-generated content may be incorrect.">
            <a:extLst>
              <a:ext uri="{FF2B5EF4-FFF2-40B4-BE49-F238E27FC236}">
                <a16:creationId xmlns:a16="http://schemas.microsoft.com/office/drawing/2014/main" id="{EFD6F19F-BDE6-8962-22DE-9568A422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9" y="4245962"/>
            <a:ext cx="3133522" cy="2317501"/>
          </a:xfrm>
          <a:prstGeom prst="rect">
            <a:avLst/>
          </a:prstGeom>
        </p:spPr>
      </p:pic>
      <p:pic>
        <p:nvPicPr>
          <p:cNvPr id="7" name="Picture 6" descr="A road with cars and buildings&#10;&#10;AI-generated content may be incorrect.">
            <a:extLst>
              <a:ext uri="{FF2B5EF4-FFF2-40B4-BE49-F238E27FC236}">
                <a16:creationId xmlns:a16="http://schemas.microsoft.com/office/drawing/2014/main" id="{6A88EB13-BEA1-5C75-77AC-BDC3899B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080" y="4245962"/>
            <a:ext cx="3133521" cy="2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6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F32472-841C-1A71-A130-D34FB9409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C168A0-1845-5C01-989D-83525379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860F8C-950B-959E-4D38-E08BD21EC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B2FC5-A6E5-8636-1A23-985D3CBBB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593DD-4B7A-0967-56C7-B7B5ECA3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DE50A-B295-AD8C-5BEB-602D0955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8AAB6-29CE-E503-4F2D-5C87435E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Primjene – Prijenos stila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5F9C-934E-1A85-3662-AB0C545A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13890"/>
            <a:ext cx="9724031" cy="4109585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Tehnika prijenosa </a:t>
            </a:r>
            <a:r>
              <a:rPr lang="hr-HR" sz="2400" b="1" dirty="0">
                <a:latin typeface="Helvetica" pitchFamily="2" charset="0"/>
              </a:rPr>
              <a:t>stilskih značajki </a:t>
            </a:r>
            <a:r>
              <a:rPr lang="hr-HR" sz="2400" dirty="0">
                <a:latin typeface="Helvetica" pitchFamily="2" charset="0"/>
              </a:rPr>
              <a:t>(tekstura, boje, kistovi) na drugu sliku</a:t>
            </a:r>
          </a:p>
          <a:p>
            <a:r>
              <a:rPr lang="hr-HR" sz="2400" dirty="0">
                <a:latin typeface="Helvetica" pitchFamily="2" charset="0"/>
              </a:rPr>
              <a:t>Cilj: zadržati sadržaj, ali prenijeti ciljni stil</a:t>
            </a:r>
          </a:p>
          <a:p>
            <a:r>
              <a:rPr lang="hr-HR" sz="2400" b="1" dirty="0">
                <a:latin typeface="Helvetica" pitchFamily="2" charset="0"/>
              </a:rPr>
              <a:t>GAN</a:t>
            </a:r>
            <a:r>
              <a:rPr lang="hr-HR" sz="2400" dirty="0">
                <a:latin typeface="Helvetica" pitchFamily="2" charset="0"/>
              </a:rPr>
              <a:t> - visokokvalitetna stilizacija</a:t>
            </a:r>
          </a:p>
          <a:p>
            <a:r>
              <a:rPr lang="hr-HR" sz="2400" dirty="0">
                <a:latin typeface="Helvetica" pitchFamily="2" charset="0"/>
              </a:rPr>
              <a:t>Pristupi:</a:t>
            </a:r>
          </a:p>
          <a:p>
            <a:pPr lvl="1"/>
            <a:r>
              <a:rPr lang="hr-HR" sz="2000" b="1" dirty="0" err="1">
                <a:latin typeface="Helvetica" pitchFamily="2" charset="0"/>
              </a:rPr>
              <a:t>CycleGAN</a:t>
            </a:r>
            <a:r>
              <a:rPr lang="hr-HR" sz="2000" dirty="0">
                <a:latin typeface="Helvetica" pitchFamily="2" charset="0"/>
              </a:rPr>
              <a:t> – prijenos između domena bez uparenih primjera</a:t>
            </a:r>
          </a:p>
          <a:p>
            <a:pPr lvl="1"/>
            <a:r>
              <a:rPr lang="hr-HR" sz="2000" b="1" dirty="0" err="1">
                <a:latin typeface="Helvetica" pitchFamily="2" charset="0"/>
              </a:rPr>
              <a:t>StyleGAN</a:t>
            </a:r>
            <a:r>
              <a:rPr lang="hr-HR" sz="2000" dirty="0">
                <a:latin typeface="Helvetica" pitchFamily="2" charset="0"/>
              </a:rPr>
              <a:t> – </a:t>
            </a:r>
            <a:r>
              <a:rPr lang="hr-HR" sz="2000" dirty="0" err="1">
                <a:latin typeface="Helvetica" pitchFamily="2" charset="0"/>
              </a:rPr>
              <a:t>višestupanjska</a:t>
            </a:r>
            <a:r>
              <a:rPr lang="hr-HR" sz="2000" dirty="0">
                <a:latin typeface="Helvetica" pitchFamily="2" charset="0"/>
              </a:rPr>
              <a:t> kontrola stilskih atributa</a:t>
            </a:r>
          </a:p>
          <a:p>
            <a:pPr lvl="1"/>
            <a:r>
              <a:rPr lang="hr-HR" sz="2000" b="1" dirty="0">
                <a:latin typeface="Helvetica" pitchFamily="2" charset="0"/>
              </a:rPr>
              <a:t>TL-GAN</a:t>
            </a:r>
            <a:r>
              <a:rPr lang="hr-HR" sz="2000" dirty="0">
                <a:latin typeface="Helvetica" pitchFamily="2" charset="0"/>
              </a:rPr>
              <a:t> – precizna manipulacija uz pomoć </a:t>
            </a:r>
            <a:r>
              <a:rPr lang="hr-HR" sz="2000" dirty="0" err="1">
                <a:latin typeface="Helvetica" pitchFamily="2" charset="0"/>
              </a:rPr>
              <a:t>klasifikatora</a:t>
            </a:r>
            <a:endParaRPr lang="hr-HR" sz="2000" dirty="0">
              <a:latin typeface="Helvetica" pitchFamily="2" charset="0"/>
            </a:endParaRPr>
          </a:p>
          <a:p>
            <a:r>
              <a:rPr lang="hr-HR" sz="2400" dirty="0">
                <a:latin typeface="Helvetica" pitchFamily="2" charset="0"/>
              </a:rPr>
              <a:t>Idealno: precizna kontrola, skalabilnost, selektivna primjena stila</a:t>
            </a:r>
          </a:p>
          <a:p>
            <a:r>
              <a:rPr lang="hr-HR" sz="2400" dirty="0">
                <a:latin typeface="Helvetica" pitchFamily="2" charset="0"/>
              </a:rPr>
              <a:t>Napredni modeli nude naknadnu korekciju deformacija</a:t>
            </a:r>
          </a:p>
        </p:txBody>
      </p:sp>
    </p:spTree>
    <p:extLst>
      <p:ext uri="{BB962C8B-B14F-4D97-AF65-F5344CB8AC3E}">
        <p14:creationId xmlns:p14="http://schemas.microsoft.com/office/powerpoint/2010/main" val="235125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E7C60-D6DB-08CF-74FB-8B317A3DA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F17593-A155-C2AB-512C-C7B3E47E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001CA-372A-FBD3-5F97-F0DB9EF91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D1F89A-F309-BE73-F655-3D0F4BB7B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BF30-7FF9-8C72-4DB8-FAD6EE554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40652-294F-4CAC-E90D-38A12BB53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FD32C-7A32-5F85-7D55-D146A023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Eksperiment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89B9-4F63-E8AE-20D2-3C1E81BF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13" y="2267397"/>
            <a:ext cx="5547361" cy="3683358"/>
          </a:xfrm>
        </p:spPr>
        <p:txBody>
          <a:bodyPr anchor="ctr">
            <a:normAutofit fontScale="92500"/>
          </a:bodyPr>
          <a:lstStyle/>
          <a:p>
            <a:r>
              <a:rPr lang="en-GB" sz="2400" dirty="0" err="1">
                <a:latin typeface="Helvetica" pitchFamily="2" charset="0"/>
              </a:rPr>
              <a:t>CycleGAN</a:t>
            </a:r>
            <a:r>
              <a:rPr lang="en-GB" sz="2400" dirty="0">
                <a:latin typeface="Helvetica" pitchFamily="2" charset="0"/>
              </a:rPr>
              <a:t> - </a:t>
            </a:r>
            <a:r>
              <a:rPr lang="en-GB" sz="2400" dirty="0" err="1">
                <a:latin typeface="Helvetica" pitchFamily="2" charset="0"/>
              </a:rPr>
              <a:t>prijenos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iz</a:t>
            </a:r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b="1" dirty="0" err="1">
                <a:latin typeface="Helvetica" pitchFamily="2" charset="0"/>
              </a:rPr>
              <a:t>Monetovog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stila</a:t>
            </a:r>
            <a:r>
              <a:rPr lang="en-GB" sz="2400" b="1" dirty="0">
                <a:latin typeface="Helvetica" pitchFamily="2" charset="0"/>
              </a:rPr>
              <a:t> u </a:t>
            </a:r>
            <a:r>
              <a:rPr lang="en-GB" sz="2400" b="1" dirty="0" err="1">
                <a:latin typeface="Helvetica" pitchFamily="2" charset="0"/>
              </a:rPr>
              <a:t>fotografije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pejzaža</a:t>
            </a:r>
            <a:endParaRPr lang="en-GB" sz="2400" dirty="0">
              <a:latin typeface="Helvetica" pitchFamily="2" charset="0"/>
            </a:endParaRPr>
          </a:p>
          <a:p>
            <a:r>
              <a:rPr lang="en-GB" sz="2400" dirty="0" err="1">
                <a:latin typeface="Helvetica" pitchFamily="2" charset="0"/>
              </a:rPr>
              <a:t>Generirane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slike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zadržavaju</a:t>
            </a:r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b="1" dirty="0" err="1">
                <a:latin typeface="Helvetica" pitchFamily="2" charset="0"/>
              </a:rPr>
              <a:t>semantičku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strukturu</a:t>
            </a:r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 err="1">
                <a:latin typeface="Helvetica" pitchFamily="2" charset="0"/>
              </a:rPr>
              <a:t>uz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realistični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stil</a:t>
            </a:r>
            <a:endParaRPr lang="en-GB" sz="2400" dirty="0">
              <a:latin typeface="Helvetica" pitchFamily="2" charset="0"/>
            </a:endParaRPr>
          </a:p>
          <a:p>
            <a:r>
              <a:rPr lang="en-GB" sz="2400" dirty="0" err="1">
                <a:latin typeface="Helvetica" pitchFamily="2" charset="0"/>
              </a:rPr>
              <a:t>Problemi</a:t>
            </a:r>
            <a:r>
              <a:rPr lang="en-GB" sz="2400" dirty="0">
                <a:latin typeface="Helvetica" pitchFamily="2" charset="0"/>
              </a:rPr>
              <a:t> u </a:t>
            </a:r>
            <a:r>
              <a:rPr lang="en-GB" sz="2400" dirty="0" err="1">
                <a:latin typeface="Helvetica" pitchFamily="2" charset="0"/>
              </a:rPr>
              <a:t>transformaciji</a:t>
            </a:r>
            <a:r>
              <a:rPr lang="en-GB" sz="2400" dirty="0">
                <a:latin typeface="Helvetica" pitchFamily="2" charset="0"/>
              </a:rPr>
              <a:t>: </a:t>
            </a:r>
            <a:r>
              <a:rPr lang="en-GB" sz="2400" b="1" dirty="0">
                <a:latin typeface="Helvetica" pitchFamily="2" charset="0"/>
              </a:rPr>
              <a:t>male </a:t>
            </a:r>
            <a:r>
              <a:rPr lang="en-GB" sz="2400" b="1" dirty="0" err="1">
                <a:latin typeface="Helvetica" pitchFamily="2" charset="0"/>
              </a:rPr>
              <a:t>razlike</a:t>
            </a:r>
            <a:r>
              <a:rPr lang="en-GB" sz="2400" b="1" dirty="0">
                <a:latin typeface="Helvetica" pitchFamily="2" charset="0"/>
              </a:rPr>
              <a:t> u </a:t>
            </a:r>
            <a:r>
              <a:rPr lang="en-GB" sz="2400" b="1" dirty="0" err="1">
                <a:latin typeface="Helvetica" pitchFamily="2" charset="0"/>
              </a:rPr>
              <a:t>stilovima</a:t>
            </a:r>
            <a:r>
              <a:rPr lang="en-GB" sz="2400" dirty="0">
                <a:latin typeface="Helvetica" pitchFamily="2" charset="0"/>
              </a:rPr>
              <a:t>, </a:t>
            </a:r>
            <a:r>
              <a:rPr lang="en-GB" sz="2400" b="1" dirty="0" err="1">
                <a:latin typeface="Helvetica" pitchFamily="2" charset="0"/>
              </a:rPr>
              <a:t>kompozicijska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ograničenja</a:t>
            </a:r>
            <a:endParaRPr lang="en-GB" sz="2400" dirty="0">
              <a:latin typeface="Helvetica" pitchFamily="2" charset="0"/>
            </a:endParaRPr>
          </a:p>
          <a:p>
            <a:r>
              <a:rPr lang="en-GB" sz="2400" dirty="0">
                <a:latin typeface="Helvetica" pitchFamily="2" charset="0"/>
              </a:rPr>
              <a:t>Model ne </a:t>
            </a:r>
            <a:r>
              <a:rPr lang="en-GB" sz="2400" dirty="0" err="1">
                <a:latin typeface="Helvetica" pitchFamily="2" charset="0"/>
              </a:rPr>
              <a:t>prepoznaje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uvijek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koje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elemente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treba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transformirati</a:t>
            </a:r>
            <a:r>
              <a:rPr lang="en-GB" sz="2400" dirty="0">
                <a:latin typeface="Helvetica" pitchFamily="2" charset="0"/>
              </a:rPr>
              <a:t> pa </a:t>
            </a:r>
            <a:r>
              <a:rPr lang="en-GB" sz="2400" dirty="0" err="1">
                <a:latin typeface="Helvetica" pitchFamily="2" charset="0"/>
              </a:rPr>
              <a:t>rezultati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nisu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uvijek</a:t>
            </a:r>
            <a:r>
              <a:rPr lang="en-GB" sz="2400" b="1" dirty="0">
                <a:latin typeface="Helvetica" pitchFamily="2" charset="0"/>
              </a:rPr>
              <a:t> </a:t>
            </a:r>
            <a:r>
              <a:rPr lang="en-GB" sz="2400" b="1" dirty="0" err="1">
                <a:latin typeface="Helvetica" pitchFamily="2" charset="0"/>
              </a:rPr>
              <a:t>konzistentni</a:t>
            </a:r>
            <a:endParaRPr lang="en-GB" sz="2400" dirty="0">
              <a:latin typeface="Helvetica" pitchFamily="2" charset="0"/>
            </a:endParaRPr>
          </a:p>
          <a:p>
            <a:endParaRPr lang="hr-HR" sz="2400" dirty="0">
              <a:latin typeface="Helvetica" pitchFamily="2" charset="0"/>
            </a:endParaRPr>
          </a:p>
        </p:txBody>
      </p:sp>
      <p:pic>
        <p:nvPicPr>
          <p:cNvPr id="6" name="Picture 5" descr="A collage of images of various landscapes&#10;&#10;AI-generated content may be incorrect.">
            <a:extLst>
              <a:ext uri="{FF2B5EF4-FFF2-40B4-BE49-F238E27FC236}">
                <a16:creationId xmlns:a16="http://schemas.microsoft.com/office/drawing/2014/main" id="{B1BAAB18-8E45-DAE3-796E-B7A9B6C1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74" y="631553"/>
            <a:ext cx="5568748" cy="55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ED07B-6C93-FCDC-8E46-E580A043E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96CE9-A6E9-A872-A7EB-3536BCDC8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B3E98-BA62-18AC-7021-3BF4AFBD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EBAF87-61AF-3844-8802-271548306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FD429-DB23-ACBA-868B-3E60F6D02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10EC68-0DA5-003F-0DC0-6739EF66B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B51B5-5568-47A8-5AA5-FC0B924B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Primjene – Uklanjanje šuma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522BF-0FBC-172B-11DB-F1E54357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Cilj: </a:t>
            </a:r>
            <a:r>
              <a:rPr lang="hr-HR" sz="2400" b="1" dirty="0">
                <a:latin typeface="Helvetica" pitchFamily="2" charset="0"/>
              </a:rPr>
              <a:t>rekonstruirati</a:t>
            </a:r>
            <a:r>
              <a:rPr lang="hr-HR" sz="2400" dirty="0">
                <a:latin typeface="Helvetica" pitchFamily="2" charset="0"/>
              </a:rPr>
              <a:t> čistu sliku iz šumom </a:t>
            </a:r>
            <a:r>
              <a:rPr lang="hr-HR" sz="2400" b="1" dirty="0">
                <a:latin typeface="Helvetica" pitchFamily="2" charset="0"/>
              </a:rPr>
              <a:t>oštećenog ulaza</a:t>
            </a:r>
          </a:p>
          <a:p>
            <a:r>
              <a:rPr lang="hr-HR" sz="2400" dirty="0" err="1">
                <a:latin typeface="Helvetica" pitchFamily="2" charset="0"/>
              </a:rPr>
              <a:t>Denoising</a:t>
            </a:r>
            <a:r>
              <a:rPr lang="hr-HR" sz="2400" dirty="0">
                <a:latin typeface="Helvetica" pitchFamily="2" charset="0"/>
              </a:rPr>
              <a:t> </a:t>
            </a:r>
            <a:r>
              <a:rPr lang="hr-HR" sz="2400" dirty="0" err="1">
                <a:latin typeface="Helvetica" pitchFamily="2" charset="0"/>
              </a:rPr>
              <a:t>autoencoder</a:t>
            </a:r>
            <a:r>
              <a:rPr lang="hr-HR" sz="2400" dirty="0">
                <a:latin typeface="Helvetica" pitchFamily="2" charset="0"/>
              </a:rPr>
              <a:t> (DAE) </a:t>
            </a:r>
          </a:p>
          <a:p>
            <a:r>
              <a:rPr lang="hr-HR" sz="2400" dirty="0">
                <a:latin typeface="Helvetica" pitchFamily="2" charset="0"/>
              </a:rPr>
              <a:t>Model uči </a:t>
            </a:r>
            <a:r>
              <a:rPr lang="hr-HR" sz="2400" b="1" dirty="0">
                <a:latin typeface="Helvetica" pitchFamily="2" charset="0"/>
              </a:rPr>
              <a:t>apstraktne značajke</a:t>
            </a:r>
            <a:r>
              <a:rPr lang="hr-HR" sz="2400" dirty="0">
                <a:latin typeface="Helvetica" pitchFamily="2" charset="0"/>
              </a:rPr>
              <a:t>, ne samo "pamtiti" ulaz</a:t>
            </a:r>
          </a:p>
          <a:p>
            <a:r>
              <a:rPr lang="hr-HR" sz="2400" dirty="0">
                <a:latin typeface="Helvetica" pitchFamily="2" charset="0"/>
              </a:rPr>
              <a:t>Prednosti: robusnost i generalizacija </a:t>
            </a:r>
          </a:p>
          <a:p>
            <a:r>
              <a:rPr lang="hr-HR" sz="2400" dirty="0">
                <a:latin typeface="Helvetica" pitchFamily="2" charset="0"/>
              </a:rPr>
              <a:t>Sličnost s </a:t>
            </a:r>
            <a:r>
              <a:rPr lang="hr-HR" sz="2400" b="1" dirty="0" err="1">
                <a:latin typeface="Helvetica" pitchFamily="2" charset="0"/>
              </a:rPr>
              <a:t>dropoutom</a:t>
            </a:r>
            <a:r>
              <a:rPr lang="hr-HR" sz="2400" dirty="0">
                <a:latin typeface="Helvetica" pitchFamily="2" charset="0"/>
              </a:rPr>
              <a:t>, ali prethodi mu (2008. vs. 2012.)</a:t>
            </a:r>
          </a:p>
          <a:p>
            <a:r>
              <a:rPr lang="hr-HR" sz="2400" dirty="0">
                <a:latin typeface="Helvetica" pitchFamily="2" charset="0"/>
              </a:rPr>
              <a:t>Kod slika: model prepoznaje semantičku strukturu i </a:t>
            </a:r>
            <a:r>
              <a:rPr lang="hr-HR" sz="2400" dirty="0" err="1">
                <a:latin typeface="Helvetica" pitchFamily="2" charset="0"/>
              </a:rPr>
              <a:t>pikselne</a:t>
            </a:r>
            <a:r>
              <a:rPr lang="hr-HR" sz="2400" dirty="0">
                <a:latin typeface="Helvetica" pitchFamily="2" charset="0"/>
              </a:rPr>
              <a:t> ovisnosti</a:t>
            </a:r>
          </a:p>
          <a:p>
            <a:r>
              <a:rPr lang="hr-HR" sz="2400" dirty="0">
                <a:latin typeface="Helvetica" pitchFamily="2" charset="0"/>
              </a:rPr>
              <a:t>kombinacija s </a:t>
            </a:r>
            <a:r>
              <a:rPr lang="hr-HR" sz="2400" b="1" dirty="0">
                <a:latin typeface="Helvetica" pitchFamily="2" charset="0"/>
              </a:rPr>
              <a:t>VAE</a:t>
            </a:r>
            <a:r>
              <a:rPr lang="hr-HR" sz="2400" dirty="0">
                <a:latin typeface="Helvetica" pitchFamily="2" charset="0"/>
              </a:rPr>
              <a:t> → </a:t>
            </a:r>
            <a:r>
              <a:rPr lang="hr-HR" sz="2400" b="1" dirty="0">
                <a:latin typeface="Helvetica" pitchFamily="2" charset="0"/>
              </a:rPr>
              <a:t>generativni </a:t>
            </a:r>
            <a:r>
              <a:rPr lang="hr-HR" sz="2400" b="1" dirty="0" err="1">
                <a:latin typeface="Helvetica" pitchFamily="2" charset="0"/>
              </a:rPr>
              <a:t>denoiser</a:t>
            </a:r>
            <a:endParaRPr lang="hr-HR" sz="2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5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70AED-9CBE-0B2A-84FE-AC59CA96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80E917-0A86-4A58-B4DA-BEF61A797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E0E6BA-0D56-15F4-1AD7-31DD2E694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EE8F72-371E-05F9-67D6-BD3906885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1590B-45AA-A882-9183-4E3EBB79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260133-68F5-650F-5A68-8C91E0682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D82C9-9C22-DA1D-F7EB-F8D8A8BA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Eksperiment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E0CA-1B95-7AC6-52B7-E22B205D1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9724031" cy="1949003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VAE treniran na MNIST slikama s </a:t>
            </a:r>
            <a:r>
              <a:rPr lang="hr-HR" sz="2400" b="1" dirty="0" err="1">
                <a:latin typeface="Helvetica" pitchFamily="2" charset="0"/>
              </a:rPr>
              <a:t>Gaussovim</a:t>
            </a:r>
            <a:r>
              <a:rPr lang="hr-HR" sz="2400" b="1" dirty="0">
                <a:latin typeface="Helvetica" pitchFamily="2" charset="0"/>
              </a:rPr>
              <a:t> šumom</a:t>
            </a:r>
          </a:p>
          <a:p>
            <a:r>
              <a:rPr lang="hr-HR" sz="2400" dirty="0">
                <a:latin typeface="Helvetica" pitchFamily="2" charset="0"/>
              </a:rPr>
              <a:t>Ulaz: šumom kontaminirane slike, cilj: </a:t>
            </a:r>
            <a:r>
              <a:rPr lang="hr-HR" sz="2400" b="1" dirty="0">
                <a:latin typeface="Helvetica" pitchFamily="2" charset="0"/>
              </a:rPr>
              <a:t>rekonstrukcija</a:t>
            </a:r>
            <a:r>
              <a:rPr lang="hr-HR" sz="2400" dirty="0">
                <a:latin typeface="Helvetica" pitchFamily="2" charset="0"/>
              </a:rPr>
              <a:t> originala</a:t>
            </a:r>
          </a:p>
          <a:p>
            <a:r>
              <a:rPr lang="hr-HR" sz="2400" dirty="0">
                <a:latin typeface="Helvetica" pitchFamily="2" charset="0"/>
              </a:rPr>
              <a:t>Arhitektura koristi </a:t>
            </a:r>
            <a:r>
              <a:rPr lang="hr-HR" sz="2400" dirty="0" err="1">
                <a:latin typeface="Helvetica" pitchFamily="2" charset="0"/>
              </a:rPr>
              <a:t>konvolucijske</a:t>
            </a:r>
            <a:r>
              <a:rPr lang="hr-HR" sz="2400" dirty="0">
                <a:latin typeface="Helvetica" pitchFamily="2" charset="0"/>
              </a:rPr>
              <a:t> slojeve i latentni prostor dim. 128</a:t>
            </a:r>
          </a:p>
          <a:p>
            <a:r>
              <a:rPr lang="hr-HR" sz="2400" dirty="0">
                <a:latin typeface="Helvetica" pitchFamily="2" charset="0"/>
              </a:rPr>
              <a:t>Rezultat: </a:t>
            </a:r>
            <a:r>
              <a:rPr lang="hr-HR" sz="2400" b="1" dirty="0">
                <a:latin typeface="Helvetica" pitchFamily="2" charset="0"/>
              </a:rPr>
              <a:t>uspješno</a:t>
            </a:r>
            <a:r>
              <a:rPr lang="hr-HR" sz="2400" dirty="0">
                <a:latin typeface="Helvetica" pitchFamily="2" charset="0"/>
              </a:rPr>
              <a:t> uklanjanje šuma, jasna struktura znamenki</a:t>
            </a:r>
          </a:p>
        </p:txBody>
      </p:sp>
      <p:pic>
        <p:nvPicPr>
          <p:cNvPr id="6" name="Picture 5" descr="A group of black squares with white text&#10;&#10;AI-generated content may be incorrect.">
            <a:extLst>
              <a:ext uri="{FF2B5EF4-FFF2-40B4-BE49-F238E27FC236}">
                <a16:creationId xmlns:a16="http://schemas.microsoft.com/office/drawing/2014/main" id="{AEBDD68C-1BED-AABC-566D-306994A9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98" y="4135511"/>
            <a:ext cx="10069603" cy="23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FCEE6-5FDD-1667-DD54-BCD9AD78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Problemi i izazovi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4B6E-C456-BFD2-ED91-FAA131FA5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Nestabilno treniranje, mode </a:t>
            </a:r>
            <a:r>
              <a:rPr lang="hr-HR" sz="2400" dirty="0" err="1">
                <a:latin typeface="Helvetica" pitchFamily="2" charset="0"/>
              </a:rPr>
              <a:t>collapse</a:t>
            </a:r>
            <a:r>
              <a:rPr lang="hr-HR" sz="2400" dirty="0">
                <a:latin typeface="Helvetica" pitchFamily="2" charset="0"/>
              </a:rPr>
              <a:t>, visoki računalni zahtjevi, evaluacija kvalitete generiranih podataka, rizik od zlouporabe</a:t>
            </a:r>
          </a:p>
          <a:p>
            <a:r>
              <a:rPr lang="hr-HR" sz="2400" dirty="0">
                <a:latin typeface="Helvetica" pitchFamily="2" charset="0"/>
              </a:rPr>
              <a:t>Poboljšanje kontrole nad generacijom</a:t>
            </a:r>
          </a:p>
          <a:p>
            <a:r>
              <a:rPr lang="hr-HR" sz="2400" dirty="0">
                <a:latin typeface="Helvetica" pitchFamily="2" charset="0"/>
              </a:rPr>
              <a:t>Razvoj hibridnih modela (VAE-GAN, </a:t>
            </a:r>
            <a:r>
              <a:rPr lang="hr-HR" sz="2400" dirty="0" err="1">
                <a:latin typeface="Helvetica" pitchFamily="2" charset="0"/>
              </a:rPr>
              <a:t>Diffusion</a:t>
            </a:r>
            <a:r>
              <a:rPr lang="hr-HR" sz="2400" dirty="0">
                <a:latin typeface="Helvetica" pitchFamily="2" charset="0"/>
              </a:rPr>
              <a:t>-GAN)</a:t>
            </a:r>
          </a:p>
          <a:p>
            <a:r>
              <a:rPr lang="hr-HR" sz="2400" dirty="0">
                <a:latin typeface="Helvetica" pitchFamily="2" charset="0"/>
              </a:rPr>
              <a:t>Proširenje primjene (medicina, industrija, umjetnost, obrazovanje)</a:t>
            </a:r>
          </a:p>
          <a:p>
            <a:r>
              <a:rPr lang="hr-HR" sz="2400" dirty="0">
                <a:latin typeface="Helvetica" pitchFamily="2" charset="0"/>
              </a:rPr>
              <a:t>Potrebno razraditi etičke smjernice i zaštitu privatnosti</a:t>
            </a:r>
          </a:p>
        </p:txBody>
      </p:sp>
    </p:spTree>
    <p:extLst>
      <p:ext uri="{BB962C8B-B14F-4D97-AF65-F5344CB8AC3E}">
        <p14:creationId xmlns:p14="http://schemas.microsoft.com/office/powerpoint/2010/main" val="365810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8CD56-530E-5496-4BA2-A7AFCFE4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102C-0B9F-16F9-4E73-B8F2F7929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Clr>
                <a:schemeClr val="tx2"/>
              </a:buClr>
            </a:pPr>
            <a:r>
              <a:rPr lang="hr-HR" dirty="0">
                <a:latin typeface="Helvetica" pitchFamily="2" charset="0"/>
              </a:rPr>
              <a:t>Motivacija</a:t>
            </a:r>
          </a:p>
          <a:p>
            <a:pPr>
              <a:buClr>
                <a:schemeClr val="tx2"/>
              </a:buClr>
            </a:pPr>
            <a:r>
              <a:rPr lang="hr-HR" dirty="0">
                <a:latin typeface="Helvetica" pitchFamily="2" charset="0"/>
              </a:rPr>
              <a:t>Uvod</a:t>
            </a:r>
          </a:p>
          <a:p>
            <a:r>
              <a:rPr lang="hr-HR" dirty="0">
                <a:latin typeface="Helvetica" pitchFamily="2" charset="0"/>
              </a:rPr>
              <a:t>Arhitekture</a:t>
            </a:r>
          </a:p>
          <a:p>
            <a:r>
              <a:rPr lang="hr-HR" dirty="0">
                <a:latin typeface="Helvetica" pitchFamily="2" charset="0"/>
              </a:rPr>
              <a:t>Primjene i primjeri</a:t>
            </a:r>
          </a:p>
          <a:p>
            <a:r>
              <a:rPr lang="hr-HR" dirty="0">
                <a:latin typeface="Helvetica" pitchFamily="2" charset="0"/>
              </a:rPr>
              <a:t>Problemi i izazovi</a:t>
            </a:r>
          </a:p>
          <a:p>
            <a:r>
              <a:rPr lang="hr-HR" dirty="0">
                <a:latin typeface="Helvetica" pitchFamily="2" charset="0"/>
              </a:rPr>
              <a:t>Zaključak</a:t>
            </a:r>
          </a:p>
          <a:p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476244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609316-A2E5-9AD6-F947-5BB627D1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AEC35A-2477-2A82-C090-969AEBD9B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C7CD0-CD27-3CD8-DAD1-411B53EE1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6ACC4-0163-742D-036A-C0876D947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E4B6F8-8094-C772-14D2-27FA29333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34A63-DD61-DD99-B7D6-FCAC6BEF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38E95-6423-007D-6787-83B8DCF4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5191-F237-65BB-C243-AC13CF2C1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Cilj </a:t>
            </a:r>
            <a:r>
              <a:rPr lang="hr-HR" sz="2400" b="1" dirty="0">
                <a:latin typeface="Helvetica" pitchFamily="2" charset="0"/>
              </a:rPr>
              <a:t>postignut</a:t>
            </a:r>
            <a:r>
              <a:rPr lang="hr-HR" sz="2400" dirty="0">
                <a:latin typeface="Helvetica" pitchFamily="2" charset="0"/>
              </a:rPr>
              <a:t> kroz analizu GAN-a i VAE-a + </a:t>
            </a:r>
            <a:r>
              <a:rPr lang="hr-HR" sz="2400" b="1" dirty="0">
                <a:latin typeface="Helvetica" pitchFamily="2" charset="0"/>
              </a:rPr>
              <a:t>praktični eksperimenti</a:t>
            </a:r>
          </a:p>
          <a:p>
            <a:r>
              <a:rPr lang="hr-HR" sz="2400" dirty="0">
                <a:latin typeface="Helvetica" pitchFamily="2" charset="0"/>
              </a:rPr>
              <a:t>Prikazano generiranje, super-rezolucija, prijenos stila, </a:t>
            </a:r>
            <a:r>
              <a:rPr lang="hr-HR" sz="2400" dirty="0" err="1">
                <a:latin typeface="Helvetica" pitchFamily="2" charset="0"/>
              </a:rPr>
              <a:t>denoising</a:t>
            </a:r>
            <a:endParaRPr lang="hr-HR" sz="2400" dirty="0">
              <a:latin typeface="Helvetica" pitchFamily="2" charset="0"/>
            </a:endParaRPr>
          </a:p>
          <a:p>
            <a:r>
              <a:rPr lang="hr-HR" sz="2400" dirty="0">
                <a:latin typeface="Helvetica" pitchFamily="2" charset="0"/>
              </a:rPr>
              <a:t>Iskorišteni </a:t>
            </a:r>
            <a:r>
              <a:rPr lang="hr-HR" sz="2400" dirty="0" err="1">
                <a:latin typeface="Helvetica" pitchFamily="2" charset="0"/>
              </a:rPr>
              <a:t>pretrenirani</a:t>
            </a:r>
            <a:r>
              <a:rPr lang="hr-HR" sz="2400" dirty="0">
                <a:latin typeface="Helvetica" pitchFamily="2" charset="0"/>
              </a:rPr>
              <a:t> modeli – bez potrebe za vlastitim treniranjem</a:t>
            </a:r>
          </a:p>
          <a:p>
            <a:r>
              <a:rPr lang="hr-HR" sz="2400" dirty="0">
                <a:latin typeface="Helvetica" pitchFamily="2" charset="0"/>
              </a:rPr>
              <a:t>Potvrđena </a:t>
            </a:r>
            <a:r>
              <a:rPr lang="hr-HR" sz="2400" b="1" dirty="0">
                <a:latin typeface="Helvetica" pitchFamily="2" charset="0"/>
              </a:rPr>
              <a:t>učinkovitost</a:t>
            </a:r>
            <a:r>
              <a:rPr lang="hr-HR" sz="2400" dirty="0">
                <a:latin typeface="Helvetica" pitchFamily="2" charset="0"/>
              </a:rPr>
              <a:t> modela u primjenama računalnog vida</a:t>
            </a:r>
          </a:p>
        </p:txBody>
      </p:sp>
    </p:spTree>
    <p:extLst>
      <p:ext uri="{BB962C8B-B14F-4D97-AF65-F5344CB8AC3E}">
        <p14:creationId xmlns:p14="http://schemas.microsoft.com/office/powerpoint/2010/main" val="616868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6DA2-7AB0-576C-AC7B-71F4D3C1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Helvetica" pitchFamily="2" charset="0"/>
              </a:rPr>
              <a:t>Hvala na pozornosti!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073A-FE89-FA64-15C1-98C7BDFAC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>
                <a:latin typeface="Helvetica" pitchFamily="2" charset="0"/>
              </a:rPr>
              <a:t>Pitanja?</a:t>
            </a:r>
          </a:p>
        </p:txBody>
      </p:sp>
    </p:spTree>
    <p:extLst>
      <p:ext uri="{BB962C8B-B14F-4D97-AF65-F5344CB8AC3E}">
        <p14:creationId xmlns:p14="http://schemas.microsoft.com/office/powerpoint/2010/main" val="52865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D7663-B107-D5E0-1FAD-69325C7D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Motivacija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124D-41A8-4309-CE3B-FAF6FF6E3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Generativni modeli stvaraju </a:t>
            </a:r>
            <a:r>
              <a:rPr lang="hr-HR" sz="2400" b="1" dirty="0">
                <a:latin typeface="Helvetica" pitchFamily="2" charset="0"/>
              </a:rPr>
              <a:t>nove</a:t>
            </a:r>
            <a:r>
              <a:rPr lang="hr-HR" sz="2400" dirty="0">
                <a:latin typeface="Helvetica" pitchFamily="2" charset="0"/>
              </a:rPr>
              <a:t> podatke </a:t>
            </a:r>
            <a:r>
              <a:rPr lang="hr-HR" sz="2400" b="1" dirty="0">
                <a:latin typeface="Helvetica" pitchFamily="2" charset="0"/>
              </a:rPr>
              <a:t>slične stvarnima</a:t>
            </a:r>
          </a:p>
          <a:p>
            <a:r>
              <a:rPr lang="hr-HR" sz="2400" dirty="0">
                <a:latin typeface="Helvetica" pitchFamily="2" charset="0"/>
              </a:rPr>
              <a:t>Cilj: prikaz osnovnih metoda generativnog modeliranja</a:t>
            </a:r>
          </a:p>
          <a:p>
            <a:r>
              <a:rPr lang="hr-HR" sz="2400" dirty="0">
                <a:latin typeface="Helvetica" pitchFamily="2" charset="0"/>
              </a:rPr>
              <a:t>Fokus na karakteristike najpopularnijih arhitektura</a:t>
            </a:r>
          </a:p>
          <a:p>
            <a:r>
              <a:rPr lang="hr-HR" sz="2400" dirty="0">
                <a:latin typeface="Helvetica" pitchFamily="2" charset="0"/>
              </a:rPr>
              <a:t>Uključeni praktični eksperimenti i analiza rezultata</a:t>
            </a:r>
          </a:p>
          <a:p>
            <a:r>
              <a:rPr lang="hr-HR" sz="2400" dirty="0">
                <a:latin typeface="Helvetica" pitchFamily="2" charset="0"/>
              </a:rPr>
              <a:t>Obrada slika: rekonstrukcija, poboljšanje, prijenos stila</a:t>
            </a:r>
          </a:p>
          <a:p>
            <a:r>
              <a:rPr lang="hr-HR" sz="2400" dirty="0">
                <a:latin typeface="Helvetica" pitchFamily="2" charset="0"/>
              </a:rPr>
              <a:t>Primjena: umjetnost, grafika, medicina, sigurnost</a:t>
            </a:r>
          </a:p>
        </p:txBody>
      </p:sp>
    </p:spTree>
    <p:extLst>
      <p:ext uri="{BB962C8B-B14F-4D97-AF65-F5344CB8AC3E}">
        <p14:creationId xmlns:p14="http://schemas.microsoft.com/office/powerpoint/2010/main" val="28811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CE84-76EA-31B3-2C57-325CBEFA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Uvod - Generativno modeliranje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B40FF-2B78-C3B1-EDDE-2CA8F66FD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Učimo </a:t>
            </a:r>
            <a:r>
              <a:rPr lang="hr-HR" sz="2400" b="1" dirty="0">
                <a:latin typeface="Helvetica" pitchFamily="2" charset="0"/>
              </a:rPr>
              <a:t>distribuciju</a:t>
            </a:r>
            <a:r>
              <a:rPr lang="hr-HR" sz="2400" dirty="0">
                <a:latin typeface="Helvetica" pitchFamily="2" charset="0"/>
              </a:rPr>
              <a:t> stvarnih podataka → generiramo </a:t>
            </a:r>
            <a:r>
              <a:rPr lang="hr-HR" sz="2400" b="1" dirty="0">
                <a:latin typeface="Helvetica" pitchFamily="2" charset="0"/>
              </a:rPr>
              <a:t>nove</a:t>
            </a:r>
            <a:r>
              <a:rPr lang="hr-HR" sz="2400" dirty="0">
                <a:latin typeface="Helvetica" pitchFamily="2" charset="0"/>
              </a:rPr>
              <a:t> uzorke</a:t>
            </a:r>
          </a:p>
          <a:p>
            <a:r>
              <a:rPr lang="hr-HR" sz="2400" dirty="0">
                <a:latin typeface="Helvetica" pitchFamily="2" charset="0"/>
              </a:rPr>
              <a:t>Generativni modeli = probabilistički modeli (uzorkujemo iz naučene distribucije)</a:t>
            </a:r>
          </a:p>
          <a:p>
            <a:r>
              <a:rPr lang="hr-HR" sz="2400" dirty="0">
                <a:latin typeface="Helvetica" pitchFamily="2" charset="0"/>
              </a:rPr>
              <a:t>Potrebni brojni primjeri (opažanja </a:t>
            </a:r>
            <a:r>
              <a:rPr lang="hr-HR" sz="2400" b="1" dirty="0">
                <a:latin typeface="Helvetica" pitchFamily="2" charset="0"/>
              </a:rPr>
              <a:t>x</a:t>
            </a:r>
            <a:r>
              <a:rPr lang="hr-HR" sz="2400" dirty="0">
                <a:latin typeface="Helvetica" pitchFamily="2" charset="0"/>
              </a:rPr>
              <a:t>), s puno značajki (brojni pikseli) → složen zadatak</a:t>
            </a:r>
          </a:p>
          <a:p>
            <a:r>
              <a:rPr lang="hr-HR" sz="2400" dirty="0">
                <a:latin typeface="Helvetica" pitchFamily="2" charset="0"/>
              </a:rPr>
              <a:t>Rezultati nisu uvijek isti → uključena </a:t>
            </a:r>
            <a:r>
              <a:rPr lang="hr-HR" sz="2400" b="1" dirty="0">
                <a:latin typeface="Helvetica" pitchFamily="2" charset="0"/>
              </a:rPr>
              <a:t>stohastička komponenta</a:t>
            </a:r>
          </a:p>
          <a:p>
            <a:r>
              <a:rPr lang="hr-HR" sz="2400" dirty="0">
                <a:latin typeface="Helvetica" pitchFamily="2" charset="0"/>
              </a:rPr>
              <a:t>Razlikujemo:</a:t>
            </a:r>
          </a:p>
          <a:p>
            <a:pPr lvl="1"/>
            <a:r>
              <a:rPr lang="hr-HR" sz="2000" dirty="0">
                <a:latin typeface="Helvetica" pitchFamily="2" charset="0"/>
              </a:rPr>
              <a:t>diskriminativno; P(y | </a:t>
            </a:r>
            <a:r>
              <a:rPr lang="hr-HR" sz="2000" b="1" dirty="0">
                <a:latin typeface="Helvetica" pitchFamily="2" charset="0"/>
              </a:rPr>
              <a:t>x</a:t>
            </a:r>
            <a:r>
              <a:rPr lang="hr-HR" sz="2000" dirty="0">
                <a:latin typeface="Helvetica" pitchFamily="2" charset="0"/>
              </a:rPr>
              <a:t>)</a:t>
            </a:r>
          </a:p>
          <a:p>
            <a:pPr lvl="1"/>
            <a:r>
              <a:rPr lang="hr-HR" sz="2000" b="1" dirty="0">
                <a:latin typeface="Helvetica" pitchFamily="2" charset="0"/>
              </a:rPr>
              <a:t>generativno</a:t>
            </a:r>
            <a:r>
              <a:rPr lang="hr-HR" sz="2000" dirty="0">
                <a:latin typeface="Helvetica" pitchFamily="2" charset="0"/>
              </a:rPr>
              <a:t>; P(</a:t>
            </a:r>
            <a:r>
              <a:rPr lang="hr-HR" sz="2000" b="1" dirty="0">
                <a:latin typeface="Helvetica" pitchFamily="2" charset="0"/>
              </a:rPr>
              <a:t>x</a:t>
            </a:r>
            <a:r>
              <a:rPr lang="hr-HR" sz="2000" dirty="0">
                <a:latin typeface="Helvetica" pitchFamily="2" charset="0"/>
              </a:rPr>
              <a:t>), P(</a:t>
            </a:r>
            <a:r>
              <a:rPr lang="hr-HR" sz="2000" b="1" dirty="0">
                <a:latin typeface="Helvetica" pitchFamily="2" charset="0"/>
              </a:rPr>
              <a:t>x</a:t>
            </a:r>
            <a:r>
              <a:rPr lang="hr-HR" sz="2000" dirty="0">
                <a:latin typeface="Helvetica" pitchFamily="2" charset="0"/>
              </a:rPr>
              <a:t> | y)</a:t>
            </a:r>
          </a:p>
        </p:txBody>
      </p:sp>
    </p:spTree>
    <p:extLst>
      <p:ext uri="{BB962C8B-B14F-4D97-AF65-F5344CB8AC3E}">
        <p14:creationId xmlns:p14="http://schemas.microsoft.com/office/powerpoint/2010/main" val="411008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D466C-D373-77BF-F2E0-D13AF2C2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-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2B45-6B53-EFAA-0786-9657CDC4A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Generativne suparničke mreže, 2014. </a:t>
            </a:r>
            <a:r>
              <a:rPr lang="hr-HR" sz="2400" dirty="0" err="1">
                <a:latin typeface="Helvetica" pitchFamily="2" charset="0"/>
              </a:rPr>
              <a:t>Goodfellow</a:t>
            </a:r>
            <a:r>
              <a:rPr lang="hr-HR" sz="2400" dirty="0">
                <a:latin typeface="Helvetica" pitchFamily="2" charset="0"/>
              </a:rPr>
              <a:t> i suradnici</a:t>
            </a:r>
          </a:p>
          <a:p>
            <a:r>
              <a:rPr lang="hr-HR" sz="2400" b="1" dirty="0">
                <a:latin typeface="Helvetica" pitchFamily="2" charset="0"/>
              </a:rPr>
              <a:t>Generator G </a:t>
            </a:r>
            <a:r>
              <a:rPr lang="hr-HR" sz="2400" dirty="0">
                <a:latin typeface="Helvetica" pitchFamily="2" charset="0"/>
              </a:rPr>
              <a:t>prima šum </a:t>
            </a:r>
            <a:r>
              <a:rPr lang="hr-HR" sz="2400" b="1" dirty="0">
                <a:latin typeface="Helvetica" pitchFamily="2" charset="0"/>
              </a:rPr>
              <a:t>z</a:t>
            </a:r>
            <a:r>
              <a:rPr lang="hr-HR" sz="2400" dirty="0">
                <a:latin typeface="Helvetica" pitchFamily="2" charset="0"/>
              </a:rPr>
              <a:t> i stvara sintetičke podatke G(</a:t>
            </a:r>
            <a:r>
              <a:rPr lang="hr-HR" sz="2400" b="1" dirty="0">
                <a:latin typeface="Helvetica" pitchFamily="2" charset="0"/>
              </a:rPr>
              <a:t>z</a:t>
            </a:r>
            <a:r>
              <a:rPr lang="hr-HR" sz="2400" dirty="0">
                <a:latin typeface="Helvetica" pitchFamily="2" charset="0"/>
              </a:rPr>
              <a:t>)</a:t>
            </a:r>
          </a:p>
          <a:p>
            <a:r>
              <a:rPr lang="hr-HR" sz="2400" b="1" dirty="0">
                <a:latin typeface="Helvetica" pitchFamily="2" charset="0"/>
              </a:rPr>
              <a:t>Diskriminator D </a:t>
            </a:r>
            <a:r>
              <a:rPr lang="hr-HR" sz="2400" dirty="0">
                <a:latin typeface="Helvetica" pitchFamily="2" charset="0"/>
              </a:rPr>
              <a:t>razlikuje stvarne i generirane podatke</a:t>
            </a:r>
          </a:p>
          <a:p>
            <a:r>
              <a:rPr lang="hr-HR" sz="2400" dirty="0">
                <a:latin typeface="Helvetica" pitchFamily="2" charset="0"/>
              </a:rPr>
              <a:t>Treniranje istovremeno, </a:t>
            </a:r>
            <a:r>
              <a:rPr lang="hr-HR" sz="2400" b="1" dirty="0">
                <a:latin typeface="Helvetica" pitchFamily="2" charset="0"/>
              </a:rPr>
              <a:t>suparnički odnos </a:t>
            </a:r>
            <a:r>
              <a:rPr lang="hr-HR" sz="2400" dirty="0">
                <a:latin typeface="Helvetica" pitchFamily="2" charset="0"/>
              </a:rPr>
              <a:t>(</a:t>
            </a:r>
            <a:r>
              <a:rPr lang="hr-HR" sz="2400" dirty="0" err="1">
                <a:latin typeface="Helvetica" pitchFamily="2" charset="0"/>
              </a:rPr>
              <a:t>minimax</a:t>
            </a:r>
            <a:r>
              <a:rPr lang="hr-HR" sz="2400" dirty="0">
                <a:latin typeface="Helvetica" pitchFamily="2" charset="0"/>
              </a:rPr>
              <a:t> igra)</a:t>
            </a:r>
          </a:p>
          <a:p>
            <a:r>
              <a:rPr lang="hr-HR" sz="2400" dirty="0">
                <a:latin typeface="Helvetica" pitchFamily="2" charset="0"/>
              </a:rPr>
              <a:t>Cilj: Zavarati D tako da D(G(</a:t>
            </a:r>
            <a:r>
              <a:rPr lang="hr-HR" sz="2400" b="1" dirty="0">
                <a:latin typeface="Helvetica" pitchFamily="2" charset="0"/>
              </a:rPr>
              <a:t>z</a:t>
            </a:r>
            <a:r>
              <a:rPr lang="hr-HR" sz="2400" dirty="0">
                <a:latin typeface="Helvetica" pitchFamily="2" charset="0"/>
              </a:rPr>
              <a:t>)) postanu što realističniji</a:t>
            </a:r>
          </a:p>
          <a:p>
            <a:r>
              <a:rPr lang="hr-HR" sz="2400" dirty="0">
                <a:latin typeface="Helvetica" pitchFamily="2" charset="0"/>
              </a:rPr>
              <a:t>Ne zahtijevaju eksplicitnu distribuciju podataka</a:t>
            </a:r>
          </a:p>
        </p:txBody>
      </p:sp>
    </p:spTree>
    <p:extLst>
      <p:ext uri="{BB962C8B-B14F-4D97-AF65-F5344CB8AC3E}">
        <p14:creationId xmlns:p14="http://schemas.microsoft.com/office/powerpoint/2010/main" val="3319141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866DD-4BE2-634F-8747-177E968C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93AD4C-2D0F-BD4D-2918-157A6D688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BDFBE-AD2D-05A1-7350-C56648653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70672-C3FA-C1EF-191C-BBD6DF3D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2FE85B-0357-DC26-8748-5696F7516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45248-CAEF-28E8-E181-5777CAD2A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6F015-B902-7BB6-E0B2-7504FA78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- GAN</a:t>
            </a:r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8EA3F1A5-6839-96BC-D718-BF2369265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42" y="1655271"/>
            <a:ext cx="8831712" cy="5144889"/>
          </a:xfrm>
        </p:spPr>
      </p:pic>
    </p:spTree>
    <p:extLst>
      <p:ext uri="{BB962C8B-B14F-4D97-AF65-F5344CB8AC3E}">
        <p14:creationId xmlns:p14="http://schemas.microsoft.com/office/powerpoint/2010/main" val="199279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6C3B9-3BCD-898D-07A9-353B76AF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8B50CE5-57FF-9AE1-516F-0D4455F2F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6EDA4-5C52-E9D0-CF51-1A83E4C01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3B1CF3-5DF1-9C80-2EB2-1E992E585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EEB8CD-187B-D6F3-B55E-9E4D833E5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5B58F-006B-E51C-0618-C426D283C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F423F-55B3-737A-835C-5B57B379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- 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97DAD-D1AF-F2A3-41EF-8483E9C82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7245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hr-HR" sz="2400" dirty="0">
                <a:latin typeface="Helvetica" pitchFamily="2" charset="0"/>
              </a:rPr>
              <a:t>Varijacijski </a:t>
            </a:r>
            <a:r>
              <a:rPr lang="hr-HR" sz="2400" dirty="0" err="1">
                <a:latin typeface="Helvetica" pitchFamily="2" charset="0"/>
              </a:rPr>
              <a:t>autoenkoder</a:t>
            </a:r>
            <a:r>
              <a:rPr lang="hr-HR" sz="2400" dirty="0">
                <a:latin typeface="Helvetica" pitchFamily="2" charset="0"/>
              </a:rPr>
              <a:t> - </a:t>
            </a:r>
            <a:r>
              <a:rPr lang="hr-HR" sz="2400" b="1" dirty="0">
                <a:latin typeface="Helvetica" pitchFamily="2" charset="0"/>
              </a:rPr>
              <a:t>probabilistički pristup</a:t>
            </a:r>
          </a:p>
          <a:p>
            <a:r>
              <a:rPr lang="hr-HR" sz="2400" b="1" dirty="0" err="1">
                <a:latin typeface="Helvetica" pitchFamily="2" charset="0"/>
              </a:rPr>
              <a:t>Enkoder</a:t>
            </a:r>
            <a:r>
              <a:rPr lang="hr-HR" sz="2400" dirty="0">
                <a:latin typeface="Helvetica" pitchFamily="2" charset="0"/>
              </a:rPr>
              <a:t> preslikava podatke u </a:t>
            </a:r>
            <a:r>
              <a:rPr lang="hr-HR" sz="2400" b="1" dirty="0">
                <a:latin typeface="Helvetica" pitchFamily="2" charset="0"/>
              </a:rPr>
              <a:t>latentni prostor</a:t>
            </a:r>
          </a:p>
          <a:p>
            <a:r>
              <a:rPr lang="hr-HR" sz="2400" b="1" dirty="0">
                <a:latin typeface="Helvetica" pitchFamily="2" charset="0"/>
              </a:rPr>
              <a:t>Dekoder</a:t>
            </a:r>
            <a:r>
              <a:rPr lang="hr-HR" sz="2400" dirty="0">
                <a:latin typeface="Helvetica" pitchFamily="2" charset="0"/>
              </a:rPr>
              <a:t> preslikava podatke iz latentnog prostora</a:t>
            </a:r>
          </a:p>
          <a:p>
            <a:r>
              <a:rPr lang="hr-HR" sz="2400" dirty="0">
                <a:latin typeface="Helvetica" pitchFamily="2" charset="0"/>
              </a:rPr>
              <a:t>Treniranje – </a:t>
            </a:r>
            <a:r>
              <a:rPr lang="hr-HR" sz="2400" b="1" dirty="0" err="1">
                <a:latin typeface="Helvetica" pitchFamily="2" charset="0"/>
              </a:rPr>
              <a:t>reparametrizacijski</a:t>
            </a:r>
            <a:r>
              <a:rPr lang="hr-HR" sz="2400" b="1" dirty="0">
                <a:latin typeface="Helvetica" pitchFamily="2" charset="0"/>
              </a:rPr>
              <a:t> trik</a:t>
            </a:r>
          </a:p>
          <a:p>
            <a:r>
              <a:rPr lang="hr-HR" sz="2400" dirty="0">
                <a:latin typeface="Helvetica" pitchFamily="2" charset="0"/>
              </a:rPr>
              <a:t>Gubitak: </a:t>
            </a:r>
            <a:r>
              <a:rPr lang="hr-HR" sz="2400" b="1" dirty="0">
                <a:latin typeface="Helvetica" pitchFamily="2" charset="0"/>
              </a:rPr>
              <a:t>rekonstrukcijski</a:t>
            </a:r>
            <a:r>
              <a:rPr lang="hr-HR" sz="2400" dirty="0">
                <a:latin typeface="Helvetica" pitchFamily="2" charset="0"/>
              </a:rPr>
              <a:t> + </a:t>
            </a:r>
            <a:r>
              <a:rPr lang="hr-HR" sz="2400" b="1" dirty="0">
                <a:latin typeface="Helvetica" pitchFamily="2" charset="0"/>
              </a:rPr>
              <a:t>KL divergencija</a:t>
            </a:r>
          </a:p>
          <a:p>
            <a:r>
              <a:rPr lang="hr-HR" sz="2400" dirty="0">
                <a:latin typeface="Helvetica" pitchFamily="2" charset="0"/>
              </a:rPr>
              <a:t>Uzorkovanje iz latentne distribucije za generiranje podataka</a:t>
            </a:r>
          </a:p>
          <a:p>
            <a:r>
              <a:rPr lang="hr-HR" sz="2400" dirty="0">
                <a:latin typeface="Helvetica" pitchFamily="2" charset="0"/>
              </a:rPr>
              <a:t>Primjene: generiranje, interpolacija, </a:t>
            </a:r>
            <a:r>
              <a:rPr lang="hr-HR" sz="2400" dirty="0" err="1">
                <a:latin typeface="Helvetica" pitchFamily="2" charset="0"/>
              </a:rPr>
              <a:t>denoising</a:t>
            </a:r>
            <a:r>
              <a:rPr lang="hr-HR" sz="2400" dirty="0">
                <a:latin typeface="Helvetica" pitchFamily="2" charset="0"/>
              </a:rPr>
              <a:t>, detekcija anomalija</a:t>
            </a:r>
          </a:p>
          <a:p>
            <a:endParaRPr lang="hr-HR" sz="2400" dirty="0">
              <a:latin typeface="Helvetica" pitchFamily="2" charset="0"/>
            </a:endParaRPr>
          </a:p>
          <a:p>
            <a:endParaRPr lang="hr-HR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7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5A350-7A20-BBA3-657E-468BEB53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- VAE</a:t>
            </a:r>
          </a:p>
        </p:txBody>
      </p:sp>
      <p:pic>
        <p:nvPicPr>
          <p:cNvPr id="5" name="Content Placeholder 4" descr="A diagram of a machine&#10;&#10;AI-generated content may be incorrect.">
            <a:extLst>
              <a:ext uri="{FF2B5EF4-FFF2-40B4-BE49-F238E27FC236}">
                <a16:creationId xmlns:a16="http://schemas.microsoft.com/office/drawing/2014/main" id="{F447D05B-4380-5E41-C545-A79C3F9CD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67" y="2185108"/>
            <a:ext cx="3246005" cy="4085216"/>
          </a:xfrm>
        </p:spPr>
      </p:pic>
      <p:pic>
        <p:nvPicPr>
          <p:cNvPr id="7" name="Picture 6" descr="A two graphs of a triangle and a triangle&#10;&#10;AI-generated content may be incorrect.">
            <a:extLst>
              <a:ext uri="{FF2B5EF4-FFF2-40B4-BE49-F238E27FC236}">
                <a16:creationId xmlns:a16="http://schemas.microsoft.com/office/drawing/2014/main" id="{FC60F3E2-9940-6D82-90C0-B275DEF90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50" y="2650734"/>
            <a:ext cx="7772400" cy="30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C694E-DB58-243E-16C8-D7746ED6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hr-HR" sz="4000" dirty="0">
                <a:solidFill>
                  <a:srgbClr val="FFFFFF"/>
                </a:solidFill>
                <a:latin typeface="Helvetica" pitchFamily="2" charset="0"/>
              </a:rPr>
              <a:t>Arhitekture – Difuzijski modeli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F60E-11BF-3940-FFE5-09FA35EF0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lnSpcReduction="10000"/>
          </a:bodyPr>
          <a:lstStyle/>
          <a:p>
            <a:r>
              <a:rPr lang="hr-HR" sz="2400" dirty="0">
                <a:latin typeface="Helvetica" pitchFamily="2" charset="0"/>
              </a:rPr>
              <a:t>Novija klasa modela, generiraju </a:t>
            </a:r>
            <a:r>
              <a:rPr lang="hr-HR" sz="2400" b="1" dirty="0">
                <a:latin typeface="Helvetica" pitchFamily="2" charset="0"/>
              </a:rPr>
              <a:t>vrlo realistične </a:t>
            </a:r>
            <a:r>
              <a:rPr lang="hr-HR" sz="2400" dirty="0">
                <a:latin typeface="Helvetica" pitchFamily="2" charset="0"/>
              </a:rPr>
              <a:t>slike</a:t>
            </a:r>
            <a:r>
              <a:rPr lang="hr-HR" sz="2400" b="1" dirty="0">
                <a:latin typeface="Helvetica" pitchFamily="2" charset="0"/>
              </a:rPr>
              <a:t> </a:t>
            </a:r>
            <a:r>
              <a:rPr lang="hr-HR" sz="2400" dirty="0">
                <a:latin typeface="Helvetica" pitchFamily="2" charset="0"/>
              </a:rPr>
              <a:t>visoke kvalitete i rezolucije</a:t>
            </a:r>
          </a:p>
          <a:p>
            <a:r>
              <a:rPr lang="hr-HR" sz="2400" dirty="0">
                <a:latin typeface="Helvetica" pitchFamily="2" charset="0"/>
              </a:rPr>
              <a:t>2 faze:</a:t>
            </a:r>
          </a:p>
          <a:p>
            <a:pPr lvl="1"/>
            <a:r>
              <a:rPr lang="hr-HR" sz="2000" b="1" dirty="0">
                <a:latin typeface="Helvetica" pitchFamily="2" charset="0"/>
              </a:rPr>
              <a:t>Difuzija</a:t>
            </a:r>
            <a:r>
              <a:rPr lang="hr-HR" sz="2000" dirty="0">
                <a:latin typeface="Helvetica" pitchFamily="2" charset="0"/>
              </a:rPr>
              <a:t> -  postupno dodavanje šuma na podatke</a:t>
            </a:r>
          </a:p>
          <a:p>
            <a:pPr lvl="1"/>
            <a:r>
              <a:rPr lang="hr-HR" sz="2000" b="1" dirty="0" err="1">
                <a:latin typeface="Helvetica" pitchFamily="2" charset="0"/>
              </a:rPr>
              <a:t>Denoising</a:t>
            </a:r>
            <a:r>
              <a:rPr lang="hr-HR" sz="2000" dirty="0">
                <a:latin typeface="Helvetica" pitchFamily="2" charset="0"/>
              </a:rPr>
              <a:t> - učenje rekonstrukcije slike iz šuma</a:t>
            </a:r>
          </a:p>
          <a:p>
            <a:r>
              <a:rPr lang="hr-HR" sz="2400" dirty="0">
                <a:latin typeface="Helvetica" pitchFamily="2" charset="0"/>
              </a:rPr>
              <a:t>Model uči uklanjati šum, iterativno → generacija počinje od nasumičnog šuma</a:t>
            </a:r>
          </a:p>
          <a:p>
            <a:r>
              <a:rPr lang="hr-HR" sz="2400" dirty="0">
                <a:latin typeface="Helvetica" pitchFamily="2" charset="0"/>
              </a:rPr>
              <a:t>Veća </a:t>
            </a:r>
            <a:r>
              <a:rPr lang="hr-HR" sz="2400" b="1" dirty="0">
                <a:latin typeface="Helvetica" pitchFamily="2" charset="0"/>
              </a:rPr>
              <a:t>stabilnost</a:t>
            </a:r>
            <a:r>
              <a:rPr lang="hr-HR" sz="2400" dirty="0">
                <a:latin typeface="Helvetica" pitchFamily="2" charset="0"/>
              </a:rPr>
              <a:t> treniranje u odnosu na GAN, nema mode </a:t>
            </a:r>
            <a:r>
              <a:rPr lang="hr-HR" sz="2400" dirty="0" err="1">
                <a:latin typeface="Helvetica" pitchFamily="2" charset="0"/>
              </a:rPr>
              <a:t>collapsea</a:t>
            </a:r>
            <a:r>
              <a:rPr lang="hr-HR" sz="2400" dirty="0">
                <a:latin typeface="Helvetica" pitchFamily="2" charset="0"/>
              </a:rPr>
              <a:t> i bolja kontrola</a:t>
            </a:r>
          </a:p>
          <a:p>
            <a:r>
              <a:rPr lang="hr-HR" sz="2400" dirty="0">
                <a:latin typeface="Helvetica" pitchFamily="2" charset="0"/>
              </a:rPr>
              <a:t>Mana: </a:t>
            </a:r>
            <a:r>
              <a:rPr lang="hr-HR" sz="2400" b="1" dirty="0">
                <a:latin typeface="Helvetica" pitchFamily="2" charset="0"/>
              </a:rPr>
              <a:t>spora </a:t>
            </a:r>
            <a:r>
              <a:rPr lang="hr-HR" sz="2400" b="1" dirty="0" err="1">
                <a:latin typeface="Helvetica" pitchFamily="2" charset="0"/>
              </a:rPr>
              <a:t>inferencija</a:t>
            </a:r>
            <a:r>
              <a:rPr lang="hr-HR" sz="2400" b="1" dirty="0">
                <a:latin typeface="Helvetica" pitchFamily="2" charset="0"/>
              </a:rPr>
              <a:t> </a:t>
            </a:r>
            <a:r>
              <a:rPr lang="hr-HR" sz="2400" dirty="0">
                <a:latin typeface="Helvetica" pitchFamily="2" charset="0"/>
              </a:rPr>
              <a:t>zbog velikog broja iteracija </a:t>
            </a:r>
          </a:p>
        </p:txBody>
      </p:sp>
    </p:spTree>
    <p:extLst>
      <p:ext uri="{BB962C8B-B14F-4D97-AF65-F5344CB8AC3E}">
        <p14:creationId xmlns:p14="http://schemas.microsoft.com/office/powerpoint/2010/main" val="140849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830</Words>
  <Application>Microsoft Macintosh PowerPoint</Application>
  <PresentationFormat>Widescreen</PresentationFormat>
  <Paragraphs>118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Helvetica</vt:lpstr>
      <vt:lpstr>Office Theme</vt:lpstr>
      <vt:lpstr>Generativno modeliranje u računalnom vidu</vt:lpstr>
      <vt:lpstr>Sadržaj</vt:lpstr>
      <vt:lpstr>Motivacija</vt:lpstr>
      <vt:lpstr>Uvod - Generativno modeliranje</vt:lpstr>
      <vt:lpstr>Arhitekture - GAN</vt:lpstr>
      <vt:lpstr>Arhitekture - GAN</vt:lpstr>
      <vt:lpstr>Arhitekture - VAE</vt:lpstr>
      <vt:lpstr>Arhitekture - VAE</vt:lpstr>
      <vt:lpstr>Arhitekture – Difuzijski modeli</vt:lpstr>
      <vt:lpstr>Arhitekture – Difuzijski modeli</vt:lpstr>
      <vt:lpstr>Primjene – Generiranje sintetičkih slika</vt:lpstr>
      <vt:lpstr>Eksperiment</vt:lpstr>
      <vt:lpstr>Primjene – Povećanje rezolucije</vt:lpstr>
      <vt:lpstr>Eksperiment</vt:lpstr>
      <vt:lpstr>Primjene – Prijenos stila</vt:lpstr>
      <vt:lpstr>Eksperiment</vt:lpstr>
      <vt:lpstr>Primjene – Uklanjanje šuma</vt:lpstr>
      <vt:lpstr>Eksperiment</vt:lpstr>
      <vt:lpstr>Problemi i izazovi</vt:lpstr>
      <vt:lpstr>Zaključak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Barukčić</dc:creator>
  <cp:lastModifiedBy>Dominik Barukčić</cp:lastModifiedBy>
  <cp:revision>7</cp:revision>
  <dcterms:created xsi:type="dcterms:W3CDTF">2025-05-22T10:54:16Z</dcterms:created>
  <dcterms:modified xsi:type="dcterms:W3CDTF">2025-05-22T20:52:18Z</dcterms:modified>
</cp:coreProperties>
</file>